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 snapToGrid="0">
      <p:cViewPr>
        <p:scale>
          <a:sx n="76" d="100"/>
          <a:sy n="76" d="100"/>
        </p:scale>
        <p:origin x="-88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943190-166F-4031-8427-395E70A7FF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02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B2D4879-3EE4-4C7D-BAF7-3B0D52BE2F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A7E8B-B590-484B-AC1B-B6E9541AC4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00AF3A-42CF-4EF7-A278-75F4B22012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F2EDC-0362-4295-A9B7-883D393C0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C7DDC-5E4C-4A6A-9E38-2CBED7759B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9BAB7-8D47-499C-8413-04D4972821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E84E0-E793-4791-90E6-D74FAB3166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0E5EF-1261-4E2D-969C-EF33A35A48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C5C83-D41D-4F2A-BB5B-E00B4A341F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2498D-BE73-4186-A699-7F4B81BFB3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49804-7D9B-464C-8241-755424632B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6309ADA-B0A5-4A18-85F5-42466A70E1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F372F-7EF6-44D8-8F12-0EE4604067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CF2C0-1A2F-4E4E-B93C-5BE6C7DC80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C84A2-A4B5-4DE9-9B5C-BC25A98141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2B2C69-923A-47E1-96A0-B3343C8F71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17A87-19EA-4780-85B5-4445C4C74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9A1C7-56E3-4A68-8D20-E48929F03D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65E23-ADF7-4E9E-B07A-4719173D77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76B1C-BE75-41AA-BC0D-C4A8517558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67197-2D87-4803-9155-247F146841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EB9E2-37EA-48AF-885E-0069C9C90A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D76C701-8007-44D1-A9E1-12E97F5B24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B72C4D7-21DE-4C49-A19F-43C7EE80D73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37957" y="1539582"/>
            <a:ext cx="7258929" cy="1470025"/>
          </a:xfrm>
        </p:spPr>
        <p:txBody>
          <a:bodyPr/>
          <a:lstStyle/>
          <a:p>
            <a:r>
              <a:rPr lang="bg-BG" dirty="0" smtClean="0"/>
              <a:t>Ерозия на почвата.Методи за борба </a:t>
            </a:r>
            <a:endParaRPr lang="bg-BG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7108" y="506438"/>
            <a:ext cx="7543067" cy="5619726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1.Определение</a:t>
            </a:r>
          </a:p>
          <a:p>
            <a:pPr>
              <a:buNone/>
            </a:pPr>
            <a:r>
              <a:rPr lang="bg-BG" dirty="0" smtClean="0"/>
              <a:t>Процесът на механично разрушаване и отнасяне на почвената маса от действието на водата и вятъра се нарича почвена ерозия.</a:t>
            </a:r>
          </a:p>
          <a:p>
            <a:pPr>
              <a:buNone/>
            </a:pPr>
            <a:r>
              <a:rPr lang="bg-BG" dirty="0" smtClean="0"/>
              <a:t>2.Видове ерозия</a:t>
            </a:r>
          </a:p>
          <a:p>
            <a:pPr>
              <a:buNone/>
            </a:pPr>
            <a:r>
              <a:rPr lang="bg-BG" dirty="0" smtClean="0"/>
              <a:t>а/ водна ерозия Причинява се от </a:t>
            </a:r>
            <a:r>
              <a:rPr lang="bg-BG" dirty="0" err="1" smtClean="0"/>
              <a:t>повърностно</a:t>
            </a:r>
            <a:r>
              <a:rPr lang="bg-BG" dirty="0" smtClean="0"/>
              <a:t> течащи води</a:t>
            </a:r>
          </a:p>
          <a:p>
            <a:pPr>
              <a:buNone/>
            </a:pPr>
            <a:r>
              <a:rPr lang="bg-BG" dirty="0" smtClean="0"/>
              <a:t>- </a:t>
            </a:r>
            <a:r>
              <a:rPr lang="bg-BG" dirty="0" err="1" smtClean="0"/>
              <a:t>Площна</a:t>
            </a:r>
            <a:r>
              <a:rPr lang="bg-BG" dirty="0" smtClean="0"/>
              <a:t> ерозия – изразява се в бавно изнасяне на </a:t>
            </a:r>
            <a:r>
              <a:rPr lang="bg-BG" dirty="0" err="1" smtClean="0"/>
              <a:t>най-финните</a:t>
            </a:r>
            <a:r>
              <a:rPr lang="bg-BG" dirty="0" smtClean="0"/>
              <a:t> почвени частици и хранителни вещества от движението на водата.Причинява се от дъждовните капки.Засяга площи с наклон над 1 градус.</a:t>
            </a:r>
            <a:endParaRPr lang="bg-BG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5613" y="1055077"/>
            <a:ext cx="7313612" cy="4583723"/>
          </a:xfrm>
        </p:spPr>
        <p:txBody>
          <a:bodyPr/>
          <a:lstStyle/>
          <a:p>
            <a:r>
              <a:rPr lang="bg-BG" dirty="0" smtClean="0"/>
              <a:t>б/ </a:t>
            </a:r>
            <a:r>
              <a:rPr lang="bg-BG" dirty="0" err="1" smtClean="0"/>
              <a:t>браздова</a:t>
            </a:r>
            <a:r>
              <a:rPr lang="bg-BG" dirty="0" smtClean="0"/>
              <a:t> ерозия – изразява се в отнасяне на горния почвен пласт и образуване на </a:t>
            </a:r>
            <a:r>
              <a:rPr lang="bg-BG" dirty="0" err="1" smtClean="0"/>
              <a:t>браздички</a:t>
            </a:r>
            <a:r>
              <a:rPr lang="bg-BG" dirty="0" smtClean="0"/>
              <a:t> с дълбочина 10-20см. Причинява се от по-силните валежи.</a:t>
            </a:r>
          </a:p>
          <a:p>
            <a:r>
              <a:rPr lang="bg-BG" dirty="0" smtClean="0"/>
              <a:t>в/ линейна ерозия – образуват се бразди с дълбочина над 25 -30см под влияние на по-голямо количество вода.</a:t>
            </a:r>
            <a:endParaRPr lang="bg-BG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09822"/>
            <a:ext cx="8226425" cy="4916341"/>
          </a:xfrm>
        </p:spPr>
        <p:txBody>
          <a:bodyPr/>
          <a:lstStyle/>
          <a:p>
            <a:endParaRPr lang="bg-BG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bg-BG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6324" name="Picture 4" descr="C:\Users\User\Desktop\images[2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5748" y="1026942"/>
            <a:ext cx="5584874" cy="474081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661182"/>
            <a:ext cx="8226425" cy="5464981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3.Ветрова ерозия</a:t>
            </a:r>
          </a:p>
          <a:p>
            <a:pPr>
              <a:buNone/>
            </a:pPr>
            <a:r>
              <a:rPr lang="bg-BG" dirty="0" smtClean="0"/>
              <a:t>Изразява се в отделяне и изнасяне на почвените частици от повърхността на почвата под влияние на вятъра.</a:t>
            </a:r>
          </a:p>
          <a:p>
            <a:pPr>
              <a:buNone/>
            </a:pPr>
            <a:r>
              <a:rPr lang="bg-BG" dirty="0" smtClean="0"/>
              <a:t>Основният фактор е скоростта на вятъра.</a:t>
            </a:r>
          </a:p>
          <a:p>
            <a:pPr>
              <a:buNone/>
            </a:pPr>
            <a:r>
              <a:rPr lang="bg-BG" dirty="0" smtClean="0"/>
              <a:t>4.Методи за борба</a:t>
            </a:r>
          </a:p>
          <a:p>
            <a:pPr>
              <a:buNone/>
            </a:pPr>
            <a:r>
              <a:rPr lang="bg-BG" dirty="0" smtClean="0"/>
              <a:t>а/ организационно стопански мерки</a:t>
            </a:r>
          </a:p>
          <a:p>
            <a:pPr>
              <a:buNone/>
            </a:pPr>
            <a:r>
              <a:rPr lang="bg-BG" dirty="0" smtClean="0"/>
              <a:t>- Определяне начина на </a:t>
            </a:r>
            <a:r>
              <a:rPr lang="bg-BG" dirty="0" err="1" smtClean="0"/>
              <a:t>земеползване</a:t>
            </a:r>
            <a:r>
              <a:rPr lang="bg-BG" dirty="0" smtClean="0"/>
              <a:t>;</a:t>
            </a:r>
          </a:p>
          <a:p>
            <a:pPr>
              <a:buNone/>
            </a:pPr>
            <a:r>
              <a:rPr lang="bg-BG" dirty="0" smtClean="0"/>
              <a:t>-въвеждане на </a:t>
            </a:r>
            <a:r>
              <a:rPr lang="bg-BG" dirty="0" err="1" smtClean="0"/>
              <a:t>противоерозионни</a:t>
            </a:r>
            <a:r>
              <a:rPr lang="bg-BG" dirty="0" smtClean="0"/>
              <a:t> сеитбообращения;</a:t>
            </a:r>
          </a:p>
          <a:p>
            <a:pPr>
              <a:buNone/>
            </a:pPr>
            <a:r>
              <a:rPr lang="bg-BG" dirty="0" smtClean="0"/>
              <a:t>б/агротехнически мерки</a:t>
            </a:r>
          </a:p>
          <a:p>
            <a:pPr>
              <a:buNone/>
            </a:pPr>
            <a:r>
              <a:rPr lang="bg-BG" dirty="0" smtClean="0"/>
              <a:t>-оран по посока на хоризонталите;</a:t>
            </a:r>
          </a:p>
          <a:p>
            <a:pPr>
              <a:buNone/>
            </a:pPr>
            <a:r>
              <a:rPr lang="bg-BG" dirty="0"/>
              <a:t>-</a:t>
            </a:r>
            <a:r>
              <a:rPr lang="bg-BG" dirty="0" err="1" smtClean="0"/>
              <a:t>плоскорезна</a:t>
            </a:r>
            <a:r>
              <a:rPr lang="bg-BG" dirty="0" smtClean="0"/>
              <a:t> обработка;</a:t>
            </a:r>
          </a:p>
          <a:p>
            <a:pPr>
              <a:buNone/>
            </a:pPr>
            <a:r>
              <a:rPr lang="bg-BG" dirty="0" smtClean="0"/>
              <a:t>- Разрохкване на почвата;</a:t>
            </a:r>
          </a:p>
          <a:p>
            <a:endParaRPr lang="bg-BG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647114"/>
            <a:ext cx="8226425" cy="5479049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-гребеновидна обработка;</a:t>
            </a:r>
          </a:p>
          <a:p>
            <a:pPr>
              <a:buNone/>
            </a:pPr>
            <a:r>
              <a:rPr lang="bg-BG" dirty="0" smtClean="0"/>
              <a:t>-набраздяване на оранта;</a:t>
            </a:r>
          </a:p>
          <a:p>
            <a:pPr>
              <a:buNone/>
            </a:pPr>
            <a:r>
              <a:rPr lang="bg-BG" dirty="0" smtClean="0"/>
              <a:t>-стъпаловидна оран;</a:t>
            </a:r>
          </a:p>
          <a:p>
            <a:pPr>
              <a:buNone/>
            </a:pPr>
            <a:r>
              <a:rPr lang="bg-BG" dirty="0" smtClean="0"/>
              <a:t>в/</a:t>
            </a:r>
            <a:r>
              <a:rPr lang="bg-BG" dirty="0" err="1" smtClean="0"/>
              <a:t>лесомелиоративни</a:t>
            </a:r>
            <a:r>
              <a:rPr lang="bg-BG" dirty="0" smtClean="0"/>
              <a:t> мерки – създаване на горско-овощни насаждения/пояси/ на </a:t>
            </a:r>
            <a:r>
              <a:rPr lang="bg-BG" dirty="0" err="1" smtClean="0"/>
              <a:t>ерозионно</a:t>
            </a:r>
            <a:r>
              <a:rPr lang="bg-BG" dirty="0" smtClean="0"/>
              <a:t> опасни територии.</a:t>
            </a:r>
          </a:p>
          <a:p>
            <a:pPr>
              <a:buNone/>
            </a:pPr>
            <a:r>
              <a:rPr lang="bg-BG" dirty="0" smtClean="0"/>
              <a:t>г/хидротехнически мерки</a:t>
            </a:r>
          </a:p>
          <a:p>
            <a:pPr>
              <a:buFontTx/>
              <a:buChar char="-"/>
            </a:pPr>
            <a:r>
              <a:rPr lang="bg-BG" dirty="0" smtClean="0"/>
              <a:t>Изграждане на </a:t>
            </a:r>
            <a:r>
              <a:rPr lang="bg-BG" dirty="0" err="1" smtClean="0"/>
              <a:t>наорни</a:t>
            </a:r>
            <a:r>
              <a:rPr lang="bg-BG" dirty="0" smtClean="0"/>
              <a:t> тераси;</a:t>
            </a:r>
          </a:p>
          <a:p>
            <a:pPr>
              <a:buFontTx/>
              <a:buChar char="-"/>
            </a:pPr>
            <a:r>
              <a:rPr lang="bg-BG" dirty="0" smtClean="0"/>
              <a:t>Гребеновидни тераси;</a:t>
            </a:r>
          </a:p>
          <a:p>
            <a:pPr>
              <a:buFontTx/>
              <a:buChar char="-"/>
            </a:pPr>
            <a:r>
              <a:rPr lang="bg-BG" dirty="0" smtClean="0"/>
              <a:t>Стъпаловидни тераси;</a:t>
            </a:r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User\Desktop\images[5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5907" y="800087"/>
            <a:ext cx="2324100" cy="1962150"/>
          </a:xfrm>
          <a:prstGeom prst="rect">
            <a:avLst/>
          </a:prstGeom>
          <a:noFill/>
        </p:spPr>
      </p:pic>
      <p:pic>
        <p:nvPicPr>
          <p:cNvPr id="60419" name="Picture 3" descr="C:\Users\User\Desktop\images[4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554" y="1519311"/>
            <a:ext cx="3052689" cy="3643532"/>
          </a:xfrm>
          <a:prstGeom prst="rect">
            <a:avLst/>
          </a:prstGeom>
          <a:noFill/>
        </p:spPr>
      </p:pic>
      <p:pic>
        <p:nvPicPr>
          <p:cNvPr id="60420" name="Picture 4" descr="C:\Users\User\Desktop\images[1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824" y="4066589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4397_slide_-_Копие">
  <a:themeElements>
    <a:clrScheme name="Office Theme 2">
      <a:dk1>
        <a:srgbClr val="000000"/>
      </a:dk1>
      <a:lt1>
        <a:srgbClr val="FFFF66"/>
      </a:lt1>
      <a:dk2>
        <a:srgbClr val="000000"/>
      </a:dk2>
      <a:lt2>
        <a:srgbClr val="CCCCCC"/>
      </a:lt2>
      <a:accent1>
        <a:srgbClr val="947600"/>
      </a:accent1>
      <a:accent2>
        <a:srgbClr val="567300"/>
      </a:accent2>
      <a:accent3>
        <a:srgbClr val="FFFFB8"/>
      </a:accent3>
      <a:accent4>
        <a:srgbClr val="000000"/>
      </a:accent4>
      <a:accent5>
        <a:srgbClr val="C8BDAA"/>
      </a:accent5>
      <a:accent6>
        <a:srgbClr val="4D6800"/>
      </a:accent6>
      <a:hlink>
        <a:srgbClr val="616100"/>
      </a:hlink>
      <a:folHlink>
        <a:srgbClr val="1F661F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A7A00"/>
        </a:accent2>
        <a:accent3>
          <a:srgbClr val="FFFFB8"/>
        </a:accent3>
        <a:accent4>
          <a:srgbClr val="000000"/>
        </a:accent4>
        <a:accent5>
          <a:srgbClr val="C5C5AA"/>
        </a:accent5>
        <a:accent6>
          <a:srgbClr val="6E6E00"/>
        </a:accent6>
        <a:hlink>
          <a:srgbClr val="666600"/>
        </a:hlink>
        <a:folHlink>
          <a:srgbClr val="59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947600"/>
        </a:accent1>
        <a:accent2>
          <a:srgbClr val="567300"/>
        </a:accent2>
        <a:accent3>
          <a:srgbClr val="FFFFB8"/>
        </a:accent3>
        <a:accent4>
          <a:srgbClr val="000000"/>
        </a:accent4>
        <a:accent5>
          <a:srgbClr val="C8BDAA"/>
        </a:accent5>
        <a:accent6>
          <a:srgbClr val="4D6800"/>
        </a:accent6>
        <a:hlink>
          <a:srgbClr val="616100"/>
        </a:hlink>
        <a:folHlink>
          <a:srgbClr val="1F661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2D5680"/>
        </a:accent1>
        <a:accent2>
          <a:srgbClr val="666600"/>
        </a:accent2>
        <a:accent3>
          <a:srgbClr val="FFFFB8"/>
        </a:accent3>
        <a:accent4>
          <a:srgbClr val="000000"/>
        </a:accent4>
        <a:accent5>
          <a:srgbClr val="ADB4C0"/>
        </a:accent5>
        <a:accent6>
          <a:srgbClr val="5C5C00"/>
        </a:accent6>
        <a:hlink>
          <a:srgbClr val="73283B"/>
        </a:hlink>
        <a:folHlink>
          <a:srgbClr val="562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8C4D23"/>
        </a:accent1>
        <a:accent2>
          <a:srgbClr val="225D73"/>
        </a:accent2>
        <a:accent3>
          <a:srgbClr val="FFFFB8"/>
        </a:accent3>
        <a:accent4>
          <a:srgbClr val="000000"/>
        </a:accent4>
        <a:accent5>
          <a:srgbClr val="C5B2AC"/>
        </a:accent5>
        <a:accent6>
          <a:srgbClr val="1E5368"/>
        </a:accent6>
        <a:hlink>
          <a:srgbClr val="5B376E"/>
        </a:hlink>
        <a:folHlink>
          <a:srgbClr val="595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A7A00"/>
        </a:accent2>
        <a:accent3>
          <a:srgbClr val="FFFFFF"/>
        </a:accent3>
        <a:accent4>
          <a:srgbClr val="000000"/>
        </a:accent4>
        <a:accent5>
          <a:srgbClr val="C5C5AA"/>
        </a:accent5>
        <a:accent6>
          <a:srgbClr val="6E6E00"/>
        </a:accent6>
        <a:hlink>
          <a:srgbClr val="666600"/>
        </a:hlink>
        <a:folHlink>
          <a:srgbClr val="59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47600"/>
        </a:accent1>
        <a:accent2>
          <a:srgbClr val="567300"/>
        </a:accent2>
        <a:accent3>
          <a:srgbClr val="FFFFFF"/>
        </a:accent3>
        <a:accent4>
          <a:srgbClr val="000000"/>
        </a:accent4>
        <a:accent5>
          <a:srgbClr val="C8BDAA"/>
        </a:accent5>
        <a:accent6>
          <a:srgbClr val="4D6800"/>
        </a:accent6>
        <a:hlink>
          <a:srgbClr val="616100"/>
        </a:hlink>
        <a:folHlink>
          <a:srgbClr val="1F661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D5680"/>
        </a:accent1>
        <a:accent2>
          <a:srgbClr val="666600"/>
        </a:accent2>
        <a:accent3>
          <a:srgbClr val="FFFFFF"/>
        </a:accent3>
        <a:accent4>
          <a:srgbClr val="000000"/>
        </a:accent4>
        <a:accent5>
          <a:srgbClr val="ADB4C0"/>
        </a:accent5>
        <a:accent6>
          <a:srgbClr val="5C5C00"/>
        </a:accent6>
        <a:hlink>
          <a:srgbClr val="73283B"/>
        </a:hlink>
        <a:folHlink>
          <a:srgbClr val="562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4D23"/>
        </a:accent1>
        <a:accent2>
          <a:srgbClr val="225D73"/>
        </a:accent2>
        <a:accent3>
          <a:srgbClr val="FFFFFF"/>
        </a:accent3>
        <a:accent4>
          <a:srgbClr val="000000"/>
        </a:accent4>
        <a:accent5>
          <a:srgbClr val="C5B2AC"/>
        </a:accent5>
        <a:accent6>
          <a:srgbClr val="1E5368"/>
        </a:accent6>
        <a:hlink>
          <a:srgbClr val="5B376E"/>
        </a:hlink>
        <a:folHlink>
          <a:srgbClr val="595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66"/>
      </a:lt1>
      <a:dk2>
        <a:srgbClr val="000000"/>
      </a:dk2>
      <a:lt2>
        <a:srgbClr val="CCCCCC"/>
      </a:lt2>
      <a:accent1>
        <a:srgbClr val="947600"/>
      </a:accent1>
      <a:accent2>
        <a:srgbClr val="567300"/>
      </a:accent2>
      <a:accent3>
        <a:srgbClr val="FFFFB8"/>
      </a:accent3>
      <a:accent4>
        <a:srgbClr val="000000"/>
      </a:accent4>
      <a:accent5>
        <a:srgbClr val="C8BDAA"/>
      </a:accent5>
      <a:accent6>
        <a:srgbClr val="4D6800"/>
      </a:accent6>
      <a:hlink>
        <a:srgbClr val="616100"/>
      </a:hlink>
      <a:folHlink>
        <a:srgbClr val="1F661F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A7A00"/>
        </a:accent2>
        <a:accent3>
          <a:srgbClr val="FFFFB8"/>
        </a:accent3>
        <a:accent4>
          <a:srgbClr val="000000"/>
        </a:accent4>
        <a:accent5>
          <a:srgbClr val="C5C5AA"/>
        </a:accent5>
        <a:accent6>
          <a:srgbClr val="6E6E00"/>
        </a:accent6>
        <a:hlink>
          <a:srgbClr val="666600"/>
        </a:hlink>
        <a:folHlink>
          <a:srgbClr val="59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947600"/>
        </a:accent1>
        <a:accent2>
          <a:srgbClr val="567300"/>
        </a:accent2>
        <a:accent3>
          <a:srgbClr val="FFFFB8"/>
        </a:accent3>
        <a:accent4>
          <a:srgbClr val="000000"/>
        </a:accent4>
        <a:accent5>
          <a:srgbClr val="C8BDAA"/>
        </a:accent5>
        <a:accent6>
          <a:srgbClr val="4D6800"/>
        </a:accent6>
        <a:hlink>
          <a:srgbClr val="616100"/>
        </a:hlink>
        <a:folHlink>
          <a:srgbClr val="1F661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2D5680"/>
        </a:accent1>
        <a:accent2>
          <a:srgbClr val="666600"/>
        </a:accent2>
        <a:accent3>
          <a:srgbClr val="FFFFB8"/>
        </a:accent3>
        <a:accent4>
          <a:srgbClr val="000000"/>
        </a:accent4>
        <a:accent5>
          <a:srgbClr val="ADB4C0"/>
        </a:accent5>
        <a:accent6>
          <a:srgbClr val="5C5C00"/>
        </a:accent6>
        <a:hlink>
          <a:srgbClr val="73283B"/>
        </a:hlink>
        <a:folHlink>
          <a:srgbClr val="562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66"/>
        </a:lt1>
        <a:dk2>
          <a:srgbClr val="000000"/>
        </a:dk2>
        <a:lt2>
          <a:srgbClr val="CCCCCC"/>
        </a:lt2>
        <a:accent1>
          <a:srgbClr val="8C4D23"/>
        </a:accent1>
        <a:accent2>
          <a:srgbClr val="225D73"/>
        </a:accent2>
        <a:accent3>
          <a:srgbClr val="FFFFB8"/>
        </a:accent3>
        <a:accent4>
          <a:srgbClr val="000000"/>
        </a:accent4>
        <a:accent5>
          <a:srgbClr val="C5B2AC"/>
        </a:accent5>
        <a:accent6>
          <a:srgbClr val="1E5368"/>
        </a:accent6>
        <a:hlink>
          <a:srgbClr val="5B376E"/>
        </a:hlink>
        <a:folHlink>
          <a:srgbClr val="595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A7A00"/>
        </a:accent2>
        <a:accent3>
          <a:srgbClr val="FFFFFF"/>
        </a:accent3>
        <a:accent4>
          <a:srgbClr val="000000"/>
        </a:accent4>
        <a:accent5>
          <a:srgbClr val="C5C5AA"/>
        </a:accent5>
        <a:accent6>
          <a:srgbClr val="6E6E00"/>
        </a:accent6>
        <a:hlink>
          <a:srgbClr val="666600"/>
        </a:hlink>
        <a:folHlink>
          <a:srgbClr val="59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47600"/>
        </a:accent1>
        <a:accent2>
          <a:srgbClr val="567300"/>
        </a:accent2>
        <a:accent3>
          <a:srgbClr val="FFFFFF"/>
        </a:accent3>
        <a:accent4>
          <a:srgbClr val="000000"/>
        </a:accent4>
        <a:accent5>
          <a:srgbClr val="C8BDAA"/>
        </a:accent5>
        <a:accent6>
          <a:srgbClr val="4D6800"/>
        </a:accent6>
        <a:hlink>
          <a:srgbClr val="616100"/>
        </a:hlink>
        <a:folHlink>
          <a:srgbClr val="1F661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D5680"/>
        </a:accent1>
        <a:accent2>
          <a:srgbClr val="666600"/>
        </a:accent2>
        <a:accent3>
          <a:srgbClr val="FFFFFF"/>
        </a:accent3>
        <a:accent4>
          <a:srgbClr val="000000"/>
        </a:accent4>
        <a:accent5>
          <a:srgbClr val="ADB4C0"/>
        </a:accent5>
        <a:accent6>
          <a:srgbClr val="5C5C00"/>
        </a:accent6>
        <a:hlink>
          <a:srgbClr val="73283B"/>
        </a:hlink>
        <a:folHlink>
          <a:srgbClr val="562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4D23"/>
        </a:accent1>
        <a:accent2>
          <a:srgbClr val="225D73"/>
        </a:accent2>
        <a:accent3>
          <a:srgbClr val="FFFFFF"/>
        </a:accent3>
        <a:accent4>
          <a:srgbClr val="000000"/>
        </a:accent4>
        <a:accent5>
          <a:srgbClr val="C5B2AC"/>
        </a:accent5>
        <a:accent6>
          <a:srgbClr val="1E5368"/>
        </a:accent6>
        <a:hlink>
          <a:srgbClr val="5B376E"/>
        </a:hlink>
        <a:folHlink>
          <a:srgbClr val="595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ind_4397_slide_-_Копие</Template>
  <TotalTime>45</TotalTime>
  <Words>221</Words>
  <Application>Microsoft Office PowerPoint</Application>
  <PresentationFormat>Презентация на цял екран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7</vt:i4>
      </vt:variant>
    </vt:vector>
  </HeadingPairs>
  <TitlesOfParts>
    <vt:vector size="9" baseType="lpstr">
      <vt:lpstr>ind_4397_slide_-_Копие</vt:lpstr>
      <vt:lpstr>1_Default Design</vt:lpstr>
      <vt:lpstr>Ерозия на почвата.Методи за борба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Ерозия на почвата.Методи за борба</dc:title>
  <dc:creator>User</dc:creator>
  <cp:lastModifiedBy>user</cp:lastModifiedBy>
  <cp:revision>6</cp:revision>
  <dcterms:created xsi:type="dcterms:W3CDTF">2014-10-08T18:20:55Z</dcterms:created>
  <dcterms:modified xsi:type="dcterms:W3CDTF">2014-10-09T06:02:43Z</dcterms:modified>
</cp:coreProperties>
</file>