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57" r:id="rId4"/>
    <p:sldId id="260" r:id="rId5"/>
    <p:sldId id="261" r:id="rId6"/>
    <p:sldId id="262" r:id="rId7"/>
    <p:sldId id="258" r:id="rId8"/>
    <p:sldId id="263" r:id="rId9"/>
    <p:sldId id="264" r:id="rId10"/>
    <p:sldId id="265" r:id="rId11"/>
    <p:sldId id="259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ен сти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 varScale="1">
        <p:scale>
          <a:sx n="61" d="100"/>
          <a:sy n="61" d="100"/>
        </p:scale>
        <p:origin x="-130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bg-BG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bg-BG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bg-BG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BFC85B-7CCC-4FA7-BD90-20471A809613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6081937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bg-BG" altLang="bg-BG" noProof="0" smtClean="0"/>
              <a:t>Редакт. стил загл. образец</a:t>
            </a:r>
            <a:endParaRPr lang="en-US" altLang="bg-BG" noProof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bg-BG" altLang="bg-BG" noProof="0" smtClean="0"/>
              <a:t>Щракнете за редакция стил подзагл. обр.</a:t>
            </a:r>
            <a:endParaRPr lang="en-US" altLang="bg-BG" noProof="0" smtClean="0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D88DDA5-9728-46B1-91B1-B52FC0D724BB}" type="slidenum">
              <a:rPr lang="en-US" altLang="bg-BG"/>
              <a:pPr/>
              <a:t>‹#›</a:t>
            </a:fld>
            <a:endParaRPr lang="en-US" alt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76A7D-3E73-4102-B911-A66B31DA0C42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347060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D8544-D9FA-44C8-A7C4-C09096BA668C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713106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57F7F7-C014-4248-9A64-C28C5DAB6025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4257867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578E2-D44E-46FD-9B92-961B3AE8BBD2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738837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69C138-7A36-455D-AD15-B456C7F706C6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40672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CF43D3-148B-45DC-B9E0-C61B15767928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4139757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B7BBE-A477-4946-BC74-BDBFD408BB27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85075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B0F2E4-5469-4B79-B6E4-B311801C0344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69695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58259-2C9B-4712-9BDE-6BC877B8E57E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40923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B6589-DB5E-4596-9925-406A72127CD7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949156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bg-BG" noProof="0" smtClean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bg-BG" noProof="0" smtClean="0"/>
              <a:t>Click to edit Master subtitle style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4E9D14A-69AF-49C2-AA71-681DC15BF82E}" type="slidenum">
              <a:rPr lang="en-US" altLang="bg-BG"/>
              <a:pPr/>
              <a:t>‹#›</a:t>
            </a:fld>
            <a:endParaRPr lang="en-US" altLang="bg-BG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42C85-2D5C-4175-AE79-489F8FCB15D6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4248150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00C17-A980-4DCF-B619-C74F12BAC329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373876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9CCB91-CF65-44EC-A47F-597463266E34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917599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4E294-C58C-4E43-A284-448A0F81180E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703516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BB804-F769-4F6D-BCEC-F0A1EE50DBD9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373331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1A124F-4194-4FB9-8C5F-44ED332D1600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285039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86ACF-4B39-4BFC-818F-20C31B5A5D8B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894767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22CDD4-0157-4D81-B36E-F631B1530FDE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654646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01865-BD0A-4FBE-986F-198A0A14D845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142849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890DA-5DC9-40DC-83ED-5F46A397443A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91753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Редакт. стил загл. образец</a:t>
            </a:r>
            <a:endParaRPr lang="en-US" altLang="bg-BG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  <a:endParaRPr lang="en-US" altLang="bg-BG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7E48BF-F44E-4F3F-8D61-9286B09515E6}" type="slidenum">
              <a:rPr lang="en-US" altLang="bg-BG"/>
              <a:pPr/>
              <a:t>‹#›</a:t>
            </a:fld>
            <a:endParaRPr lang="en-US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title style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bg-BG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bg-BG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51D1ED3-29B4-454E-96B6-76144CA9CF40}" type="slidenum">
              <a:rPr lang="en-US" altLang="bg-BG"/>
              <a:pPr/>
              <a:t>‹#›</a:t>
            </a:fld>
            <a:endParaRPr lang="en-US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7704" y="1052736"/>
            <a:ext cx="6408712" cy="1470025"/>
          </a:xfrm>
        </p:spPr>
        <p:txBody>
          <a:bodyPr/>
          <a:lstStyle/>
          <a:p>
            <a:r>
              <a:rPr lang="bg-B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Механичен </a:t>
            </a:r>
            <a:r>
              <a:rPr lang="bg-B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състав на почвата.</a:t>
            </a:r>
            <a:br>
              <a:rPr lang="bg-B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bg-B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Почвен </a:t>
            </a:r>
            <a:r>
              <a:rPr lang="bg-B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разтвор и реакция на почвата.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 flipH="1" flipV="1">
            <a:off x="9684568" y="0"/>
            <a:ext cx="2104553" cy="274638"/>
          </a:xfrm>
        </p:spPr>
        <p:txBody>
          <a:bodyPr/>
          <a:lstStyle/>
          <a:p>
            <a:endParaRPr lang="bg-BG" altLang="bg-BG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404664"/>
            <a:ext cx="7976567" cy="6192688"/>
          </a:xfrm>
        </p:spPr>
        <p:txBody>
          <a:bodyPr/>
          <a:lstStyle/>
          <a:p>
            <a:pPr marL="0" indent="0">
              <a:buNone/>
            </a:pPr>
            <a:r>
              <a:rPr lang="bg-BG" altLang="bg-BG" dirty="0" smtClean="0"/>
              <a:t>   1 Механичен състав на почвата</a:t>
            </a:r>
          </a:p>
          <a:p>
            <a:r>
              <a:rPr lang="bg-BG" altLang="bg-BG" dirty="0" smtClean="0"/>
              <a:t> Механични елементи – различни по големина частици, които изграждат твърдата част на почвата</a:t>
            </a:r>
          </a:p>
          <a:p>
            <a:r>
              <a:rPr lang="bg-BG" altLang="bg-BG" dirty="0" smtClean="0"/>
              <a:t>Механична фракция – механични елементи с близки размери, физико – механични свойства и химичен състав</a:t>
            </a:r>
          </a:p>
          <a:p>
            <a:pPr marL="0" indent="0">
              <a:buNone/>
            </a:pPr>
            <a:r>
              <a:rPr lang="bg-BG" altLang="bg-BG" dirty="0" smtClean="0"/>
              <a:t>    по –големи от 3мм     - камъни</a:t>
            </a:r>
          </a:p>
          <a:p>
            <a:pPr marL="0" indent="0">
              <a:buNone/>
            </a:pPr>
            <a:r>
              <a:rPr lang="bg-BG" altLang="bg-BG" dirty="0" smtClean="0"/>
              <a:t>    3 -0,05 мм                    - пясък</a:t>
            </a:r>
          </a:p>
          <a:p>
            <a:pPr marL="0" indent="0">
              <a:buNone/>
            </a:pPr>
            <a:r>
              <a:rPr lang="bg-BG" altLang="bg-BG" dirty="0" smtClean="0"/>
              <a:t>    0.05 – 0.001мм            - прах</a:t>
            </a:r>
          </a:p>
          <a:p>
            <a:pPr marL="0" indent="0">
              <a:buNone/>
            </a:pPr>
            <a:r>
              <a:rPr lang="bg-BG" altLang="bg-BG" dirty="0" smtClean="0"/>
              <a:t>    по–малки от 0.001мм – </a:t>
            </a:r>
            <a:r>
              <a:rPr lang="bg-BG" altLang="bg-BG" dirty="0" err="1" smtClean="0"/>
              <a:t>ил</a:t>
            </a:r>
            <a:r>
              <a:rPr lang="bg-BG" altLang="bg-BG" dirty="0" smtClean="0"/>
              <a:t>/глина/</a:t>
            </a:r>
          </a:p>
          <a:p>
            <a:r>
              <a:rPr lang="bg-BG" altLang="bg-BG" dirty="0" smtClean="0"/>
              <a:t>Особености на механичните фракции</a:t>
            </a:r>
          </a:p>
          <a:p>
            <a:r>
              <a:rPr lang="bg-BG" altLang="bg-BG" dirty="0" smtClean="0"/>
              <a:t>Пясъчна фракция – висока водопропускливост, няма пластичност и лепливост, не набъбва във вода, при изсъхване обемът и не намалява.</a:t>
            </a:r>
          </a:p>
          <a:p>
            <a:r>
              <a:rPr lang="bg-BG" altLang="bg-BG" dirty="0" smtClean="0"/>
              <a:t>В сухо състояние е сипкава маса.</a:t>
            </a:r>
            <a:endParaRPr lang="bg-BG" alt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flipH="1" flipV="1">
            <a:off x="10116615" y="0"/>
            <a:ext cx="1800199" cy="274638"/>
          </a:xfrm>
        </p:spPr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403648" y="260648"/>
            <a:ext cx="7478315" cy="6038131"/>
          </a:xfrm>
        </p:spPr>
        <p:txBody>
          <a:bodyPr/>
          <a:lstStyle/>
          <a:p>
            <a:pPr marL="0" indent="0">
              <a:buNone/>
            </a:pPr>
            <a:r>
              <a:rPr lang="bg-BG" altLang="bg-BG" dirty="0" smtClean="0"/>
              <a:t>    </a:t>
            </a:r>
          </a:p>
          <a:p>
            <a:r>
              <a:rPr lang="bg-BG" altLang="bg-BG" dirty="0" err="1" smtClean="0"/>
              <a:t>Праховидна</a:t>
            </a:r>
            <a:r>
              <a:rPr lang="bg-BG" altLang="bg-BG" dirty="0" smtClean="0"/>
              <a:t> фракция - ниска водопропускливост, слаба пластичност и лепливост, незначително набъбва във вода.В сухо състояние образува плътна маса.</a:t>
            </a:r>
          </a:p>
          <a:p>
            <a:r>
              <a:rPr lang="bg-BG" altLang="bg-BG" dirty="0" smtClean="0"/>
              <a:t>Глинеста фракция – много трудно пропуска вода,, има голяма пластичност, във вода набъбва, в сухо състояние обемът и силно намалява.В сухо състояние е твърда маса.</a:t>
            </a:r>
          </a:p>
          <a:p>
            <a:r>
              <a:rPr lang="bg-BG" altLang="bg-BG" i="1" dirty="0" smtClean="0"/>
              <a:t>Относителното съотношение между механичните фракции, които изграждат твърдата част на почвата, се нарича механичен състав на почвата.</a:t>
            </a:r>
          </a:p>
          <a:p>
            <a:endParaRPr lang="bg-BG" altLang="bg-BG" i="1" dirty="0"/>
          </a:p>
        </p:txBody>
      </p:sp>
    </p:spTree>
    <p:extLst>
      <p:ext uri="{BB962C8B-B14F-4D97-AF65-F5344CB8AC3E}">
        <p14:creationId xmlns:p14="http://schemas.microsoft.com/office/powerpoint/2010/main" val="1037641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flipH="1" flipV="1">
            <a:off x="9756575" y="116632"/>
            <a:ext cx="1368151" cy="144016"/>
          </a:xfrm>
        </p:spPr>
        <p:txBody>
          <a:bodyPr/>
          <a:lstStyle/>
          <a:p>
            <a:endParaRPr lang="bg-BG" dirty="0"/>
          </a:p>
        </p:txBody>
      </p:sp>
      <p:graphicFrame>
        <p:nvGraphicFramePr>
          <p:cNvPr id="4" name="Контейнер за съдържани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8750979"/>
              </p:ext>
            </p:extLst>
          </p:nvPr>
        </p:nvGraphicFramePr>
        <p:xfrm>
          <a:off x="2195736" y="1628800"/>
          <a:ext cx="6470204" cy="2448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5102"/>
                <a:gridCol w="3235102"/>
              </a:tblGrid>
              <a:tr h="933663">
                <a:tc>
                  <a:txBody>
                    <a:bodyPr/>
                    <a:lstStyle/>
                    <a:p>
                      <a:r>
                        <a:rPr lang="bg-BG" dirty="0" smtClean="0"/>
                        <a:t>Съдържание на физична глина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Наименование на почвата по механичен състав</a:t>
                      </a:r>
                      <a:endParaRPr lang="bg-BG" dirty="0"/>
                    </a:p>
                  </a:txBody>
                  <a:tcPr/>
                </a:tc>
              </a:tr>
              <a:tr h="378652">
                <a:tc>
                  <a:txBody>
                    <a:bodyPr/>
                    <a:lstStyle/>
                    <a:p>
                      <a:r>
                        <a:rPr lang="bg-BG" dirty="0" smtClean="0"/>
                        <a:t>0 – 10%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песъчлива</a:t>
                      </a:r>
                      <a:endParaRPr lang="bg-BG" dirty="0"/>
                    </a:p>
                  </a:txBody>
                  <a:tcPr/>
                </a:tc>
              </a:tr>
              <a:tr h="378652">
                <a:tc>
                  <a:txBody>
                    <a:bodyPr/>
                    <a:lstStyle/>
                    <a:p>
                      <a:r>
                        <a:rPr lang="bg-BG" dirty="0" smtClean="0"/>
                        <a:t>10 – 20%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глинесто - песъчлива</a:t>
                      </a:r>
                      <a:endParaRPr lang="bg-BG" dirty="0"/>
                    </a:p>
                  </a:txBody>
                  <a:tcPr/>
                </a:tc>
              </a:tr>
              <a:tr h="378652">
                <a:tc>
                  <a:txBody>
                    <a:bodyPr/>
                    <a:lstStyle/>
                    <a:p>
                      <a:r>
                        <a:rPr lang="bg-BG" dirty="0" smtClean="0"/>
                        <a:t>20 -60%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песъчливо - глинеста</a:t>
                      </a:r>
                      <a:endParaRPr lang="bg-BG" dirty="0"/>
                    </a:p>
                  </a:txBody>
                  <a:tcPr/>
                </a:tc>
              </a:tr>
              <a:tr h="378652">
                <a:tc>
                  <a:txBody>
                    <a:bodyPr/>
                    <a:lstStyle/>
                    <a:p>
                      <a:r>
                        <a:rPr lang="bg-BG" dirty="0" smtClean="0"/>
                        <a:t>над 60%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глинеста</a:t>
                      </a:r>
                      <a:endParaRPr lang="bg-BG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896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flipH="1">
            <a:off x="9540551" y="183199"/>
            <a:ext cx="432047" cy="45719"/>
          </a:xfrm>
        </p:spPr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115616" y="404664"/>
            <a:ext cx="7904559" cy="5721499"/>
          </a:xfrm>
        </p:spPr>
        <p:txBody>
          <a:bodyPr/>
          <a:lstStyle/>
          <a:p>
            <a:r>
              <a:rPr lang="bg-BG" dirty="0" smtClean="0"/>
              <a:t>Песъчливите почви имат добра водопропускливост и благоприятен въздушен режим.Обработват се леко, но имат малка </a:t>
            </a:r>
            <a:r>
              <a:rPr lang="bg-BG" dirty="0" err="1" smtClean="0"/>
              <a:t>влагоемност</a:t>
            </a:r>
            <a:r>
              <a:rPr lang="bg-BG" dirty="0" smtClean="0"/>
              <a:t> и са бедни на </a:t>
            </a:r>
            <a:r>
              <a:rPr lang="bg-BG" dirty="0" err="1" smtClean="0"/>
              <a:t>хумус</a:t>
            </a:r>
            <a:r>
              <a:rPr lang="bg-BG" dirty="0" smtClean="0"/>
              <a:t>.</a:t>
            </a:r>
          </a:p>
          <a:p>
            <a:r>
              <a:rPr lang="bg-BG" dirty="0" smtClean="0"/>
              <a:t>Глинестите почви – слаба водопропускливост и голяма </a:t>
            </a:r>
            <a:r>
              <a:rPr lang="bg-BG" dirty="0" err="1" smtClean="0"/>
              <a:t>влагоемност</a:t>
            </a:r>
            <a:r>
              <a:rPr lang="bg-BG" dirty="0" smtClean="0"/>
              <a:t>.При валежи се уплътняват, образуват кора и при обработка изискват </a:t>
            </a:r>
            <a:r>
              <a:rPr lang="bg-BG" dirty="0" err="1" smtClean="0"/>
              <a:t>голяв</a:t>
            </a:r>
            <a:r>
              <a:rPr lang="bg-BG" dirty="0" smtClean="0"/>
              <a:t> разход на енергия.</a:t>
            </a:r>
          </a:p>
          <a:p>
            <a:r>
              <a:rPr lang="bg-BG" u="sng" dirty="0" smtClean="0"/>
              <a:t>Условно глинестите почви се наричат тежки, а песъчливите – леки. </a:t>
            </a:r>
            <a:r>
              <a:rPr lang="bg-BG" u="sng" dirty="0" err="1" smtClean="0"/>
              <a:t>Най-багоприятни</a:t>
            </a:r>
            <a:r>
              <a:rPr lang="bg-BG" u="sng" dirty="0" smtClean="0"/>
              <a:t> </a:t>
            </a:r>
            <a:r>
              <a:rPr lang="bg-BG" u="sng" dirty="0" smtClean="0"/>
              <a:t>– песъчливо-глинестите почви.</a:t>
            </a:r>
          </a:p>
          <a:p>
            <a:r>
              <a:rPr lang="bg-BG" dirty="0" smtClean="0"/>
              <a:t>Мероприятия за подобряване</a:t>
            </a:r>
          </a:p>
          <a:p>
            <a:pPr marL="0" indent="0">
              <a:buNone/>
            </a:pPr>
            <a:r>
              <a:rPr lang="bg-BG" dirty="0" smtClean="0"/>
              <a:t>   на песъчливите почви внасяне на оборски тор и  </a:t>
            </a:r>
          </a:p>
          <a:p>
            <a:pPr marL="0" indent="0">
              <a:buNone/>
            </a:pPr>
            <a:r>
              <a:rPr lang="bg-BG" dirty="0"/>
              <a:t> </a:t>
            </a:r>
            <a:r>
              <a:rPr lang="bg-BG" dirty="0" smtClean="0"/>
              <a:t>  глинести материали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40843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252520" y="214928"/>
            <a:ext cx="72008" cy="45720"/>
          </a:xfrm>
        </p:spPr>
        <p:txBody>
          <a:bodyPr/>
          <a:lstStyle/>
          <a:p>
            <a:endParaRPr lang="bg-BG" altLang="bg-BG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260648"/>
            <a:ext cx="7272808" cy="5976664"/>
          </a:xfrm>
        </p:spPr>
        <p:txBody>
          <a:bodyPr/>
          <a:lstStyle/>
          <a:p>
            <a:r>
              <a:rPr lang="bg-BG" altLang="bg-BG" dirty="0" smtClean="0"/>
              <a:t>На глинестите почви – внасяне на оборски тор, пясък, сгурия.</a:t>
            </a:r>
          </a:p>
          <a:p>
            <a:r>
              <a:rPr lang="bg-BG" altLang="bg-BG" dirty="0" smtClean="0"/>
              <a:t>2 Почвен разтвор и реакция на почвата.</a:t>
            </a:r>
          </a:p>
          <a:p>
            <a:r>
              <a:rPr lang="bg-BG" altLang="bg-BG" dirty="0" smtClean="0"/>
              <a:t>а/Течната съставна част на почвата заедно с разтворените в нея съединения се нарича почвен разтвор. От него зависят химичните свойства на почвата и храненето на растенията и микроорганизмите.</a:t>
            </a:r>
          </a:p>
          <a:p>
            <a:r>
              <a:rPr lang="bg-BG" altLang="bg-BG" dirty="0" smtClean="0"/>
              <a:t>б/реакция на почвата – определя се от концентрацията на водородните катиони и хидроксилните аниони, които се получават при дисоциацията на разтворените вещества в почвения разтвор.Отбелязва се с индекса </a:t>
            </a:r>
            <a:r>
              <a:rPr lang="en-US" altLang="bg-BG" dirty="0" err="1" smtClean="0"/>
              <a:t>pH.</a:t>
            </a:r>
            <a:endParaRPr lang="bg-BG" altLang="bg-BG" dirty="0" smtClean="0"/>
          </a:p>
          <a:p>
            <a:endParaRPr lang="bg-BG" altLang="bg-BG" dirty="0" smtClean="0"/>
          </a:p>
          <a:p>
            <a:endParaRPr lang="bg-BG" alt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flipH="1" flipV="1">
            <a:off x="10620672" y="-387424"/>
            <a:ext cx="1512168" cy="99392"/>
          </a:xfrm>
        </p:spPr>
        <p:txBody>
          <a:bodyPr/>
          <a:lstStyle/>
          <a:p>
            <a:endParaRPr lang="bg-BG" dirty="0"/>
          </a:p>
        </p:txBody>
      </p:sp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305934"/>
              </p:ext>
            </p:extLst>
          </p:nvPr>
        </p:nvGraphicFramePr>
        <p:xfrm>
          <a:off x="1403350" y="404813"/>
          <a:ext cx="7218364" cy="51257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09182"/>
                <a:gridCol w="360918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/>
                        <a:t>Концентрация на  водородни</a:t>
                      </a:r>
                      <a:r>
                        <a:rPr lang="bg-BG" baseline="0" dirty="0" smtClean="0"/>
                        <a:t> </a:t>
                      </a:r>
                      <a:r>
                        <a:rPr lang="bg-BG" dirty="0" smtClean="0"/>
                        <a:t>катиони</a:t>
                      </a:r>
                    </a:p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Вид на почвата според реакцията</a:t>
                      </a:r>
                      <a:endParaRPr lang="bg-B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/>
                        <a:t>по</a:t>
                      </a:r>
                      <a:r>
                        <a:rPr lang="bg-BG" baseline="0" dirty="0" smtClean="0"/>
                        <a:t> –малко от 4</a:t>
                      </a:r>
                      <a:endParaRPr lang="bg-BG" dirty="0" smtClean="0"/>
                    </a:p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Много силно кисела</a:t>
                      </a:r>
                      <a:endParaRPr lang="bg-B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/>
                        <a:t>4 - 5</a:t>
                      </a:r>
                    </a:p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Силно кисела</a:t>
                      </a:r>
                      <a:endParaRPr lang="bg-B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/>
                        <a:t>5 – 6</a:t>
                      </a:r>
                    </a:p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Средно кисела</a:t>
                      </a:r>
                      <a:endParaRPr lang="bg-B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/>
                        <a:t>6 -</a:t>
                      </a:r>
                      <a:r>
                        <a:rPr lang="bg-BG" dirty="0" err="1" smtClean="0"/>
                        <a:t>6</a:t>
                      </a:r>
                      <a:r>
                        <a:rPr lang="bg-BG" dirty="0" smtClean="0"/>
                        <a:t>,5</a:t>
                      </a:r>
                    </a:p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Слабо кисела</a:t>
                      </a:r>
                      <a:endParaRPr lang="bg-B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/>
                        <a:t>6,5 -7,0</a:t>
                      </a:r>
                    </a:p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неутрална</a:t>
                      </a:r>
                      <a:endParaRPr lang="bg-B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/>
                        <a:t>7,0</a:t>
                      </a:r>
                      <a:r>
                        <a:rPr lang="bg-BG" baseline="0" dirty="0" smtClean="0"/>
                        <a:t> – 8,6</a:t>
                      </a:r>
                      <a:endParaRPr lang="bg-BG" dirty="0" smtClean="0"/>
                    </a:p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Слабо алкална</a:t>
                      </a:r>
                      <a:endParaRPr lang="bg-B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Над 8,6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Силно алкална</a:t>
                      </a:r>
                      <a:endParaRPr lang="bg-BG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357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04754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66259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bg-BG" altLang="bg-BG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 altLang="bg-BG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3443_slide">
  <a:themeElements>
    <a:clrScheme name="Office тема 2">
      <a:dk1>
        <a:srgbClr val="000000"/>
      </a:dk1>
      <a:lt1>
        <a:srgbClr val="FF9933"/>
      </a:lt1>
      <a:dk2>
        <a:srgbClr val="000000"/>
      </a:dk2>
      <a:lt2>
        <a:srgbClr val="CCCCCC"/>
      </a:lt2>
      <a:accent1>
        <a:srgbClr val="805900"/>
      </a:accent1>
      <a:accent2>
        <a:srgbClr val="99371F"/>
      </a:accent2>
      <a:accent3>
        <a:srgbClr val="FFCAAD"/>
      </a:accent3>
      <a:accent4>
        <a:srgbClr val="000000"/>
      </a:accent4>
      <a:accent5>
        <a:srgbClr val="C0B5AA"/>
      </a:accent5>
      <a:accent6>
        <a:srgbClr val="8A311B"/>
      </a:accent6>
      <a:hlink>
        <a:srgbClr val="733900"/>
      </a:hlink>
      <a:folHlink>
        <a:srgbClr val="80192B"/>
      </a:folHlink>
    </a:clrScheme>
    <a:fontScheme name="Office тем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тема 1">
        <a:dk1>
          <a:srgbClr val="000000"/>
        </a:dk1>
        <a:lt1>
          <a:srgbClr val="FF9933"/>
        </a:lt1>
        <a:dk2>
          <a:srgbClr val="000000"/>
        </a:dk2>
        <a:lt2>
          <a:srgbClr val="CCCCCC"/>
        </a:lt2>
        <a:accent1>
          <a:srgbClr val="A65300"/>
        </a:accent1>
        <a:accent2>
          <a:srgbClr val="8C4600"/>
        </a:accent2>
        <a:accent3>
          <a:srgbClr val="FFCAAD"/>
        </a:accent3>
        <a:accent4>
          <a:srgbClr val="000000"/>
        </a:accent4>
        <a:accent5>
          <a:srgbClr val="D0B3AA"/>
        </a:accent5>
        <a:accent6>
          <a:srgbClr val="7E3F00"/>
        </a:accent6>
        <a:hlink>
          <a:srgbClr val="7339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2">
        <a:dk1>
          <a:srgbClr val="000000"/>
        </a:dk1>
        <a:lt1>
          <a:srgbClr val="FF9933"/>
        </a:lt1>
        <a:dk2>
          <a:srgbClr val="000000"/>
        </a:dk2>
        <a:lt2>
          <a:srgbClr val="CCCCCC"/>
        </a:lt2>
        <a:accent1>
          <a:srgbClr val="805900"/>
        </a:accent1>
        <a:accent2>
          <a:srgbClr val="99371F"/>
        </a:accent2>
        <a:accent3>
          <a:srgbClr val="FFCAAD"/>
        </a:accent3>
        <a:accent4>
          <a:srgbClr val="000000"/>
        </a:accent4>
        <a:accent5>
          <a:srgbClr val="C0B5AA"/>
        </a:accent5>
        <a:accent6>
          <a:srgbClr val="8A311B"/>
        </a:accent6>
        <a:hlink>
          <a:srgbClr val="733900"/>
        </a:hlink>
        <a:folHlink>
          <a:srgbClr val="8019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3">
        <a:dk1>
          <a:srgbClr val="000000"/>
        </a:dk1>
        <a:lt1>
          <a:srgbClr val="FF9933"/>
        </a:lt1>
        <a:dk2>
          <a:srgbClr val="000000"/>
        </a:dk2>
        <a:lt2>
          <a:srgbClr val="CCCCCC"/>
        </a:lt2>
        <a:accent1>
          <a:srgbClr val="2B4F7A"/>
        </a:accent1>
        <a:accent2>
          <a:srgbClr val="804000"/>
        </a:accent2>
        <a:accent3>
          <a:srgbClr val="FFCAAD"/>
        </a:accent3>
        <a:accent4>
          <a:srgbClr val="000000"/>
        </a:accent4>
        <a:accent5>
          <a:srgbClr val="ACB2BE"/>
        </a:accent5>
        <a:accent6>
          <a:srgbClr val="733900"/>
        </a:accent6>
        <a:hlink>
          <a:srgbClr val="453161"/>
        </a:hlink>
        <a:folHlink>
          <a:srgbClr val="134C3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4">
        <a:dk1>
          <a:srgbClr val="000000"/>
        </a:dk1>
        <a:lt1>
          <a:srgbClr val="FF9933"/>
        </a:lt1>
        <a:dk2>
          <a:srgbClr val="000000"/>
        </a:dk2>
        <a:lt2>
          <a:srgbClr val="CCCCCC"/>
        </a:lt2>
        <a:accent1>
          <a:srgbClr val="505900"/>
        </a:accent1>
        <a:accent2>
          <a:srgbClr val="204C6B"/>
        </a:accent2>
        <a:accent3>
          <a:srgbClr val="FFCAAD"/>
        </a:accent3>
        <a:accent4>
          <a:srgbClr val="000000"/>
        </a:accent4>
        <a:accent5>
          <a:srgbClr val="B3B5AA"/>
        </a:accent5>
        <a:accent6>
          <a:srgbClr val="1C4460"/>
        </a:accent6>
        <a:hlink>
          <a:srgbClr val="5E265A"/>
        </a:hlink>
        <a:folHlink>
          <a:srgbClr val="6B3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5300"/>
        </a:accent1>
        <a:accent2>
          <a:srgbClr val="8C4600"/>
        </a:accent2>
        <a:accent3>
          <a:srgbClr val="FFFFFF"/>
        </a:accent3>
        <a:accent4>
          <a:srgbClr val="000000"/>
        </a:accent4>
        <a:accent5>
          <a:srgbClr val="D0B3AA"/>
        </a:accent5>
        <a:accent6>
          <a:srgbClr val="7E3F00"/>
        </a:accent6>
        <a:hlink>
          <a:srgbClr val="7339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5900"/>
        </a:accent1>
        <a:accent2>
          <a:srgbClr val="99371F"/>
        </a:accent2>
        <a:accent3>
          <a:srgbClr val="FFFFFF"/>
        </a:accent3>
        <a:accent4>
          <a:srgbClr val="000000"/>
        </a:accent4>
        <a:accent5>
          <a:srgbClr val="C0B5AA"/>
        </a:accent5>
        <a:accent6>
          <a:srgbClr val="8A311B"/>
        </a:accent6>
        <a:hlink>
          <a:srgbClr val="733900"/>
        </a:hlink>
        <a:folHlink>
          <a:srgbClr val="8019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B4F7A"/>
        </a:accent1>
        <a:accent2>
          <a:srgbClr val="804000"/>
        </a:accent2>
        <a:accent3>
          <a:srgbClr val="FFFFFF"/>
        </a:accent3>
        <a:accent4>
          <a:srgbClr val="000000"/>
        </a:accent4>
        <a:accent5>
          <a:srgbClr val="ACB2BE"/>
        </a:accent5>
        <a:accent6>
          <a:srgbClr val="733900"/>
        </a:accent6>
        <a:hlink>
          <a:srgbClr val="453161"/>
        </a:hlink>
        <a:folHlink>
          <a:srgbClr val="134C3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тема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05900"/>
        </a:accent1>
        <a:accent2>
          <a:srgbClr val="204C6B"/>
        </a:accent2>
        <a:accent3>
          <a:srgbClr val="FFFFFF"/>
        </a:accent3>
        <a:accent4>
          <a:srgbClr val="000000"/>
        </a:accent4>
        <a:accent5>
          <a:srgbClr val="B3B5AA"/>
        </a:accent5>
        <a:accent6>
          <a:srgbClr val="1C4460"/>
        </a:accent6>
        <a:hlink>
          <a:srgbClr val="5E265A"/>
        </a:hlink>
        <a:folHlink>
          <a:srgbClr val="6B3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9933"/>
      </a:lt1>
      <a:dk2>
        <a:srgbClr val="000000"/>
      </a:dk2>
      <a:lt2>
        <a:srgbClr val="CCCCCC"/>
      </a:lt2>
      <a:accent1>
        <a:srgbClr val="805900"/>
      </a:accent1>
      <a:accent2>
        <a:srgbClr val="99371F"/>
      </a:accent2>
      <a:accent3>
        <a:srgbClr val="FFCAAD"/>
      </a:accent3>
      <a:accent4>
        <a:srgbClr val="000000"/>
      </a:accent4>
      <a:accent5>
        <a:srgbClr val="C0B5AA"/>
      </a:accent5>
      <a:accent6>
        <a:srgbClr val="8A311B"/>
      </a:accent6>
      <a:hlink>
        <a:srgbClr val="733900"/>
      </a:hlink>
      <a:folHlink>
        <a:srgbClr val="80192B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9933"/>
        </a:lt1>
        <a:dk2>
          <a:srgbClr val="000000"/>
        </a:dk2>
        <a:lt2>
          <a:srgbClr val="CCCCCC"/>
        </a:lt2>
        <a:accent1>
          <a:srgbClr val="A65300"/>
        </a:accent1>
        <a:accent2>
          <a:srgbClr val="8C4600"/>
        </a:accent2>
        <a:accent3>
          <a:srgbClr val="FFCAAD"/>
        </a:accent3>
        <a:accent4>
          <a:srgbClr val="000000"/>
        </a:accent4>
        <a:accent5>
          <a:srgbClr val="D0B3AA"/>
        </a:accent5>
        <a:accent6>
          <a:srgbClr val="7E3F00"/>
        </a:accent6>
        <a:hlink>
          <a:srgbClr val="7339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9933"/>
        </a:lt1>
        <a:dk2>
          <a:srgbClr val="000000"/>
        </a:dk2>
        <a:lt2>
          <a:srgbClr val="CCCCCC"/>
        </a:lt2>
        <a:accent1>
          <a:srgbClr val="805900"/>
        </a:accent1>
        <a:accent2>
          <a:srgbClr val="99371F"/>
        </a:accent2>
        <a:accent3>
          <a:srgbClr val="FFCAAD"/>
        </a:accent3>
        <a:accent4>
          <a:srgbClr val="000000"/>
        </a:accent4>
        <a:accent5>
          <a:srgbClr val="C0B5AA"/>
        </a:accent5>
        <a:accent6>
          <a:srgbClr val="8A311B"/>
        </a:accent6>
        <a:hlink>
          <a:srgbClr val="733900"/>
        </a:hlink>
        <a:folHlink>
          <a:srgbClr val="8019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9933"/>
        </a:lt1>
        <a:dk2>
          <a:srgbClr val="000000"/>
        </a:dk2>
        <a:lt2>
          <a:srgbClr val="CCCCCC"/>
        </a:lt2>
        <a:accent1>
          <a:srgbClr val="2B4F7A"/>
        </a:accent1>
        <a:accent2>
          <a:srgbClr val="804000"/>
        </a:accent2>
        <a:accent3>
          <a:srgbClr val="FFCAAD"/>
        </a:accent3>
        <a:accent4>
          <a:srgbClr val="000000"/>
        </a:accent4>
        <a:accent5>
          <a:srgbClr val="ACB2BE"/>
        </a:accent5>
        <a:accent6>
          <a:srgbClr val="733900"/>
        </a:accent6>
        <a:hlink>
          <a:srgbClr val="453161"/>
        </a:hlink>
        <a:folHlink>
          <a:srgbClr val="134C3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9933"/>
        </a:lt1>
        <a:dk2>
          <a:srgbClr val="000000"/>
        </a:dk2>
        <a:lt2>
          <a:srgbClr val="CCCCCC"/>
        </a:lt2>
        <a:accent1>
          <a:srgbClr val="505900"/>
        </a:accent1>
        <a:accent2>
          <a:srgbClr val="204C6B"/>
        </a:accent2>
        <a:accent3>
          <a:srgbClr val="FFCAAD"/>
        </a:accent3>
        <a:accent4>
          <a:srgbClr val="000000"/>
        </a:accent4>
        <a:accent5>
          <a:srgbClr val="B3B5AA"/>
        </a:accent5>
        <a:accent6>
          <a:srgbClr val="1C4460"/>
        </a:accent6>
        <a:hlink>
          <a:srgbClr val="5E265A"/>
        </a:hlink>
        <a:folHlink>
          <a:srgbClr val="6B3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5300"/>
        </a:accent1>
        <a:accent2>
          <a:srgbClr val="8C4600"/>
        </a:accent2>
        <a:accent3>
          <a:srgbClr val="FFFFFF"/>
        </a:accent3>
        <a:accent4>
          <a:srgbClr val="000000"/>
        </a:accent4>
        <a:accent5>
          <a:srgbClr val="D0B3AA"/>
        </a:accent5>
        <a:accent6>
          <a:srgbClr val="7E3F00"/>
        </a:accent6>
        <a:hlink>
          <a:srgbClr val="7339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5900"/>
        </a:accent1>
        <a:accent2>
          <a:srgbClr val="99371F"/>
        </a:accent2>
        <a:accent3>
          <a:srgbClr val="FFFFFF"/>
        </a:accent3>
        <a:accent4>
          <a:srgbClr val="000000"/>
        </a:accent4>
        <a:accent5>
          <a:srgbClr val="C0B5AA"/>
        </a:accent5>
        <a:accent6>
          <a:srgbClr val="8A311B"/>
        </a:accent6>
        <a:hlink>
          <a:srgbClr val="733900"/>
        </a:hlink>
        <a:folHlink>
          <a:srgbClr val="8019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B4F7A"/>
        </a:accent1>
        <a:accent2>
          <a:srgbClr val="804000"/>
        </a:accent2>
        <a:accent3>
          <a:srgbClr val="FFFFFF"/>
        </a:accent3>
        <a:accent4>
          <a:srgbClr val="000000"/>
        </a:accent4>
        <a:accent5>
          <a:srgbClr val="ACB2BE"/>
        </a:accent5>
        <a:accent6>
          <a:srgbClr val="733900"/>
        </a:accent6>
        <a:hlink>
          <a:srgbClr val="453161"/>
        </a:hlink>
        <a:folHlink>
          <a:srgbClr val="134C3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05900"/>
        </a:accent1>
        <a:accent2>
          <a:srgbClr val="204C6B"/>
        </a:accent2>
        <a:accent3>
          <a:srgbClr val="FFFFFF"/>
        </a:accent3>
        <a:accent4>
          <a:srgbClr val="000000"/>
        </a:accent4>
        <a:accent5>
          <a:srgbClr val="B3B5AA"/>
        </a:accent5>
        <a:accent6>
          <a:srgbClr val="1C4460"/>
        </a:accent6>
        <a:hlink>
          <a:srgbClr val="5E265A"/>
        </a:hlink>
        <a:folHlink>
          <a:srgbClr val="6B3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тема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ind_3443_slide</Template>
  <TotalTime>163</TotalTime>
  <Words>412</Words>
  <Application>Microsoft Office PowerPoint</Application>
  <PresentationFormat>Презентация на цял екран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2" baseType="lpstr">
      <vt:lpstr>ind_3443_slide</vt:lpstr>
      <vt:lpstr>1_Default Design</vt:lpstr>
      <vt:lpstr>Механичен състав на почвата. Почвен разтвор и реакция на почвата.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Механичен състав на почвата. Почвен разтвор и реакция на почвата.</dc:title>
  <dc:creator>user</dc:creator>
  <cp:lastModifiedBy>user</cp:lastModifiedBy>
  <cp:revision>15</cp:revision>
  <dcterms:created xsi:type="dcterms:W3CDTF">2014-07-18T10:45:20Z</dcterms:created>
  <dcterms:modified xsi:type="dcterms:W3CDTF">2014-10-21T05:25:21Z</dcterms:modified>
</cp:coreProperties>
</file>